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sldIdLst>
    <p:sldId id="256" r:id="rId2"/>
    <p:sldId id="263" r:id="rId3"/>
    <p:sldId id="257" r:id="rId4"/>
    <p:sldId id="258" r:id="rId5"/>
    <p:sldId id="261" r:id="rId6"/>
    <p:sldId id="26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örkem Can" userId="98c33397b87ac1c8" providerId="LiveId" clId="{FEA8AB2A-3529-4AA8-9189-221D9F0A6ADC}"/>
    <pc:docChg chg="modSld">
      <pc:chgData name="Görkem Can" userId="98c33397b87ac1c8" providerId="LiveId" clId="{FEA8AB2A-3529-4AA8-9189-221D9F0A6ADC}" dt="2022-10-25T18:48:50.717" v="3" actId="20577"/>
      <pc:docMkLst>
        <pc:docMk/>
      </pc:docMkLst>
      <pc:sldChg chg="modSp mod">
        <pc:chgData name="Görkem Can" userId="98c33397b87ac1c8" providerId="LiveId" clId="{FEA8AB2A-3529-4AA8-9189-221D9F0A6ADC}" dt="2022-10-25T18:48:50.717" v="3" actId="20577"/>
        <pc:sldMkLst>
          <pc:docMk/>
          <pc:sldMk cId="477564463" sldId="261"/>
        </pc:sldMkLst>
        <pc:spChg chg="mod">
          <ac:chgData name="Görkem Can" userId="98c33397b87ac1c8" providerId="LiveId" clId="{FEA8AB2A-3529-4AA8-9189-221D9F0A6ADC}" dt="2022-10-25T18:48:50.717" v="3" actId="20577"/>
          <ac:spMkLst>
            <pc:docMk/>
            <pc:sldMk cId="477564463" sldId="261"/>
            <ac:spMk id="3" creationId="{C2BB4069-C70A-97A2-ACAF-6205311CA82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10E675ED-8666-4954-898C-966437E86693}" type="datetimeFigureOut">
              <a:rPr lang="tr-TR" smtClean="0"/>
              <a:t>25.10.2022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C50F16D-4F89-45F6-A2DF-D3836693BC86}"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1790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0E675ED-8666-4954-898C-966437E86693}" type="datetimeFigureOut">
              <a:rPr lang="tr-TR" smtClean="0"/>
              <a:t>25.10.2022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C50F16D-4F89-45F6-A2DF-D3836693BC86}" type="slidenum">
              <a:rPr lang="tr-TR" smtClean="0"/>
              <a:t>‹#›</a:t>
            </a:fld>
            <a:endParaRPr lang="tr-TR"/>
          </a:p>
        </p:txBody>
      </p:sp>
    </p:spTree>
    <p:extLst>
      <p:ext uri="{BB962C8B-B14F-4D97-AF65-F5344CB8AC3E}">
        <p14:creationId xmlns:p14="http://schemas.microsoft.com/office/powerpoint/2010/main" val="2135791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0E675ED-8666-4954-898C-966437E86693}" type="datetimeFigureOut">
              <a:rPr lang="tr-TR" smtClean="0"/>
              <a:t>25.10.2022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C50F16D-4F89-45F6-A2DF-D3836693BC86}" type="slidenum">
              <a:rPr lang="tr-TR" smtClean="0"/>
              <a:t>‹#›</a:t>
            </a:fld>
            <a:endParaRPr lang="tr-TR"/>
          </a:p>
        </p:txBody>
      </p:sp>
    </p:spTree>
    <p:extLst>
      <p:ext uri="{BB962C8B-B14F-4D97-AF65-F5344CB8AC3E}">
        <p14:creationId xmlns:p14="http://schemas.microsoft.com/office/powerpoint/2010/main" val="1502507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0E675ED-8666-4954-898C-966437E86693}" type="datetimeFigureOut">
              <a:rPr lang="tr-TR" smtClean="0"/>
              <a:t>25.10.2022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C50F16D-4F89-45F6-A2DF-D3836693BC86}" type="slidenum">
              <a:rPr lang="tr-TR" smtClean="0"/>
              <a:t>‹#›</a:t>
            </a:fld>
            <a:endParaRPr lang="tr-TR"/>
          </a:p>
        </p:txBody>
      </p:sp>
    </p:spTree>
    <p:extLst>
      <p:ext uri="{BB962C8B-B14F-4D97-AF65-F5344CB8AC3E}">
        <p14:creationId xmlns:p14="http://schemas.microsoft.com/office/powerpoint/2010/main" val="982002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10E675ED-8666-4954-898C-966437E86693}" type="datetimeFigureOut">
              <a:rPr lang="tr-TR" smtClean="0"/>
              <a:t>25.10.2022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C50F16D-4F89-45F6-A2DF-D3836693BC86}"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5972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10E675ED-8666-4954-898C-966437E86693}" type="datetimeFigureOut">
              <a:rPr lang="tr-TR" smtClean="0"/>
              <a:t>25.10.2022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C50F16D-4F89-45F6-A2DF-D3836693BC86}" type="slidenum">
              <a:rPr lang="tr-TR" smtClean="0"/>
              <a:t>‹#›</a:t>
            </a:fld>
            <a:endParaRPr lang="tr-TR"/>
          </a:p>
        </p:txBody>
      </p:sp>
    </p:spTree>
    <p:extLst>
      <p:ext uri="{BB962C8B-B14F-4D97-AF65-F5344CB8AC3E}">
        <p14:creationId xmlns:p14="http://schemas.microsoft.com/office/powerpoint/2010/main" val="159789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097280" y="2582334"/>
            <a:ext cx="4937760" cy="33782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217920" y="2582334"/>
            <a:ext cx="4937760" cy="33782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10E675ED-8666-4954-898C-966437E86693}" type="datetimeFigureOut">
              <a:rPr lang="tr-TR" smtClean="0"/>
              <a:t>25.10.2022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C50F16D-4F89-45F6-A2DF-D3836693BC86}" type="slidenum">
              <a:rPr lang="tr-TR" smtClean="0"/>
              <a:t>‹#›</a:t>
            </a:fld>
            <a:endParaRPr lang="tr-TR"/>
          </a:p>
        </p:txBody>
      </p:sp>
    </p:spTree>
    <p:extLst>
      <p:ext uri="{BB962C8B-B14F-4D97-AF65-F5344CB8AC3E}">
        <p14:creationId xmlns:p14="http://schemas.microsoft.com/office/powerpoint/2010/main" val="1623564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10E675ED-8666-4954-898C-966437E86693}" type="datetimeFigureOut">
              <a:rPr lang="tr-TR" smtClean="0"/>
              <a:t>25.10.2022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C50F16D-4F89-45F6-A2DF-D3836693BC86}" type="slidenum">
              <a:rPr lang="tr-TR" smtClean="0"/>
              <a:t>‹#›</a:t>
            </a:fld>
            <a:endParaRPr lang="tr-TR"/>
          </a:p>
        </p:txBody>
      </p:sp>
    </p:spTree>
    <p:extLst>
      <p:ext uri="{BB962C8B-B14F-4D97-AF65-F5344CB8AC3E}">
        <p14:creationId xmlns:p14="http://schemas.microsoft.com/office/powerpoint/2010/main" val="1631611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0E675ED-8666-4954-898C-966437E86693}" type="datetimeFigureOut">
              <a:rPr lang="tr-TR" smtClean="0"/>
              <a:t>25.10.2022</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6C50F16D-4F89-45F6-A2DF-D3836693BC86}" type="slidenum">
              <a:rPr lang="tr-TR" smtClean="0"/>
              <a:t>‹#›</a:t>
            </a:fld>
            <a:endParaRPr lang="tr-TR"/>
          </a:p>
        </p:txBody>
      </p:sp>
    </p:spTree>
    <p:extLst>
      <p:ext uri="{BB962C8B-B14F-4D97-AF65-F5344CB8AC3E}">
        <p14:creationId xmlns:p14="http://schemas.microsoft.com/office/powerpoint/2010/main" val="1335024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0E675ED-8666-4954-898C-966437E86693}" type="datetimeFigureOut">
              <a:rPr lang="tr-TR" smtClean="0"/>
              <a:t>25.10.2022</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C50F16D-4F89-45F6-A2DF-D3836693BC86}" type="slidenum">
              <a:rPr lang="tr-TR" smtClean="0"/>
              <a:t>‹#›</a:t>
            </a:fld>
            <a:endParaRPr lang="tr-TR"/>
          </a:p>
        </p:txBody>
      </p:sp>
    </p:spTree>
    <p:extLst>
      <p:ext uri="{BB962C8B-B14F-4D97-AF65-F5344CB8AC3E}">
        <p14:creationId xmlns:p14="http://schemas.microsoft.com/office/powerpoint/2010/main" val="2732232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10E675ED-8666-4954-898C-966437E86693}" type="datetimeFigureOut">
              <a:rPr lang="tr-TR" smtClean="0"/>
              <a:t>25.10.2022</a:t>
            </a:fld>
            <a:endParaRPr lang="tr-T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C50F16D-4F89-45F6-A2DF-D3836693BC86}" type="slidenum">
              <a:rPr lang="tr-TR" smtClean="0"/>
              <a:t>‹#›</a:t>
            </a:fld>
            <a:endParaRPr lang="tr-TR"/>
          </a:p>
        </p:txBody>
      </p:sp>
    </p:spTree>
    <p:extLst>
      <p:ext uri="{BB962C8B-B14F-4D97-AF65-F5344CB8AC3E}">
        <p14:creationId xmlns:p14="http://schemas.microsoft.com/office/powerpoint/2010/main" val="2338334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0E675ED-8666-4954-898C-966437E86693}" type="datetimeFigureOut">
              <a:rPr lang="tr-TR" smtClean="0"/>
              <a:t>25.10.2022</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C50F16D-4F89-45F6-A2DF-D3836693BC86}"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3668176"/>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16">
            <a:extLst>
              <a:ext uri="{FF2B5EF4-FFF2-40B4-BE49-F238E27FC236}">
                <a16:creationId xmlns:a16="http://schemas.microsoft.com/office/drawing/2014/main" id="{F452A527-3631-41ED-858D-3777A7D14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01FF252C-104F-A551-9642-3AF568CFA316}"/>
              </a:ext>
            </a:extLst>
          </p:cNvPr>
          <p:cNvSpPr>
            <a:spLocks noGrp="1"/>
          </p:cNvSpPr>
          <p:nvPr>
            <p:ph type="ctrTitle"/>
          </p:nvPr>
        </p:nvSpPr>
        <p:spPr>
          <a:xfrm>
            <a:off x="6730000" y="639097"/>
            <a:ext cx="4813072" cy="3686015"/>
          </a:xfrm>
        </p:spPr>
        <p:style>
          <a:lnRef idx="2">
            <a:schemeClr val="accent5"/>
          </a:lnRef>
          <a:fillRef idx="1">
            <a:schemeClr val="lt1"/>
          </a:fillRef>
          <a:effectRef idx="0">
            <a:schemeClr val="accent5"/>
          </a:effectRef>
          <a:fontRef idx="minor">
            <a:schemeClr val="dk1"/>
          </a:fontRef>
        </p:style>
        <p:txBody>
          <a:bodyPr>
            <a:normAutofit/>
          </a:bodyPr>
          <a:lstStyle/>
          <a:p>
            <a:r>
              <a:rPr lang="tr-TR" b="1" i="0" dirty="0">
                <a:effectLst/>
                <a:latin typeface="Abadi" panose="020B0604020104020204" pitchFamily="34" charset="0"/>
              </a:rPr>
              <a:t>Jean-Paul Sartre</a:t>
            </a:r>
            <a:endParaRPr lang="tr-TR" i="1" dirty="0">
              <a:latin typeface="Abadi" panose="020B0604020104020204" pitchFamily="34" charset="0"/>
            </a:endParaRPr>
          </a:p>
        </p:txBody>
      </p:sp>
      <p:sp>
        <p:nvSpPr>
          <p:cNvPr id="3" name="Alt Başlık 2">
            <a:extLst>
              <a:ext uri="{FF2B5EF4-FFF2-40B4-BE49-F238E27FC236}">
                <a16:creationId xmlns:a16="http://schemas.microsoft.com/office/drawing/2014/main" id="{7AFF6838-FD85-72AD-32D3-4E0BAF3DFFED}"/>
              </a:ext>
            </a:extLst>
          </p:cNvPr>
          <p:cNvSpPr>
            <a:spLocks noGrp="1"/>
          </p:cNvSpPr>
          <p:nvPr>
            <p:ph type="subTitle" idx="1"/>
          </p:nvPr>
        </p:nvSpPr>
        <p:spPr>
          <a:xfrm>
            <a:off x="6729999" y="4455621"/>
            <a:ext cx="4829101" cy="1238616"/>
          </a:xfrm>
        </p:spPr>
        <p:style>
          <a:lnRef idx="2">
            <a:schemeClr val="accent1"/>
          </a:lnRef>
          <a:fillRef idx="1">
            <a:schemeClr val="lt1"/>
          </a:fillRef>
          <a:effectRef idx="0">
            <a:schemeClr val="accent1"/>
          </a:effectRef>
          <a:fontRef idx="minor">
            <a:schemeClr val="dk1"/>
          </a:fontRef>
        </p:style>
        <p:txBody>
          <a:bodyPr>
            <a:normAutofit/>
          </a:bodyPr>
          <a:lstStyle/>
          <a:p>
            <a:r>
              <a:rPr lang="tr-TR" dirty="0">
                <a:solidFill>
                  <a:schemeClr val="bg2">
                    <a:lumMod val="25000"/>
                  </a:schemeClr>
                </a:solidFill>
                <a:latin typeface="+mn-lt"/>
                <a:cs typeface="Aharoni" panose="020B0604020202020204" pitchFamily="2" charset="-79"/>
              </a:rPr>
              <a:t>21 Haziran 1905 – 15 Nisan 1980 (Paris, Fransa)</a:t>
            </a:r>
          </a:p>
          <a:p>
            <a:endParaRPr lang="tr-TR" dirty="0">
              <a:solidFill>
                <a:schemeClr val="tx1">
                  <a:lumMod val="85000"/>
                  <a:lumOff val="15000"/>
                </a:schemeClr>
              </a:solidFill>
            </a:endParaRPr>
          </a:p>
        </p:txBody>
      </p:sp>
      <p:pic>
        <p:nvPicPr>
          <p:cNvPr id="6" name="Resim 5" descr="kişi, adam, iç mekan içeren bir resim&#10;&#10;Açıklama otomatik olarak oluşturuldu">
            <a:extLst>
              <a:ext uri="{FF2B5EF4-FFF2-40B4-BE49-F238E27FC236}">
                <a16:creationId xmlns:a16="http://schemas.microsoft.com/office/drawing/2014/main" id="{309AAD84-5905-244F-DE17-034E52779845}"/>
              </a:ext>
            </a:extLst>
          </p:cNvPr>
          <p:cNvPicPr>
            <a:picLocks noChangeAspect="1"/>
          </p:cNvPicPr>
          <p:nvPr/>
        </p:nvPicPr>
        <p:blipFill rotWithShape="1">
          <a:blip r:embed="rId2">
            <a:extLst>
              <a:ext uri="{28A0092B-C50C-407E-A947-70E740481C1C}">
                <a14:useLocalDpi xmlns:a14="http://schemas.microsoft.com/office/drawing/2010/main" val="0"/>
              </a:ext>
            </a:extLst>
          </a:blip>
          <a:srcRect l="1304" r="3052" b="-2"/>
          <a:stretch/>
        </p:blipFill>
        <p:spPr>
          <a:xfrm>
            <a:off x="633999" y="640081"/>
            <a:ext cx="5462001" cy="5054156"/>
          </a:xfrm>
          <a:prstGeom prst="rect">
            <a:avLst/>
          </a:prstGeom>
        </p:spPr>
      </p:pic>
      <p:cxnSp>
        <p:nvCxnSpPr>
          <p:cNvPr id="25" name="Straight Connector 18">
            <a:extLst>
              <a:ext uri="{FF2B5EF4-FFF2-40B4-BE49-F238E27FC236}">
                <a16:creationId xmlns:a16="http://schemas.microsoft.com/office/drawing/2014/main" id="{D28A9C89-B313-458F-9C85-515930A51A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805053" y="4343400"/>
            <a:ext cx="438912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6" name="Rectangle 20">
            <a:extLst>
              <a:ext uri="{FF2B5EF4-FFF2-40B4-BE49-F238E27FC236}">
                <a16:creationId xmlns:a16="http://schemas.microsoft.com/office/drawing/2014/main" id="{F85B92BC-678C-4E14-97E6-3227DEF863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a:extLst>
              <a:ext uri="{FF2B5EF4-FFF2-40B4-BE49-F238E27FC236}">
                <a16:creationId xmlns:a16="http://schemas.microsoft.com/office/drawing/2014/main" id="{D2644120-A6B9-4D5C-8A60-E2F4CC220E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26626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24CBE78-5871-6BDF-D639-770C6F062651}"/>
              </a:ext>
            </a:extLst>
          </p:cNvPr>
          <p:cNvSpPr>
            <a:spLocks noGrp="1"/>
          </p:cNvSpPr>
          <p:nvPr>
            <p:ph type="title"/>
          </p:nvPr>
        </p:nvSpPr>
        <p:spPr>
          <a:xfrm>
            <a:off x="1097280" y="286603"/>
            <a:ext cx="10058400" cy="1450757"/>
          </a:xfrm>
        </p:spPr>
        <p:txBody>
          <a:bodyPr>
            <a:normAutofit/>
          </a:bodyPr>
          <a:lstStyle/>
          <a:p>
            <a:r>
              <a:rPr lang="tr-TR">
                <a:latin typeface="Abadi" panose="020B0604020104020204" pitchFamily="34" charset="0"/>
              </a:rPr>
              <a:t>Jean-Paul Sartre 21 Haziran 1905’te Paris, Fransa’da doğmuştur. </a:t>
            </a:r>
            <a:endParaRPr lang="tr-TR" dirty="0">
              <a:latin typeface="Abadi" panose="020B0604020104020204" pitchFamily="34" charset="0"/>
            </a:endParaRPr>
          </a:p>
        </p:txBody>
      </p:sp>
      <p:sp>
        <p:nvSpPr>
          <p:cNvPr id="3" name="İçerik Yer Tutucusu 2">
            <a:extLst>
              <a:ext uri="{FF2B5EF4-FFF2-40B4-BE49-F238E27FC236}">
                <a16:creationId xmlns:a16="http://schemas.microsoft.com/office/drawing/2014/main" id="{32E0D47C-600D-B75B-180E-C4734D4FA637}"/>
              </a:ext>
            </a:extLst>
          </p:cNvPr>
          <p:cNvSpPr>
            <a:spLocks noGrp="1"/>
          </p:cNvSpPr>
          <p:nvPr>
            <p:ph idx="1"/>
          </p:nvPr>
        </p:nvSpPr>
        <p:spPr>
          <a:xfrm>
            <a:off x="1097279" y="1845734"/>
            <a:ext cx="6454987" cy="4023360"/>
          </a:xfrm>
        </p:spPr>
        <p:txBody>
          <a:bodyPr>
            <a:normAutofit/>
          </a:bodyPr>
          <a:lstStyle/>
          <a:p>
            <a:r>
              <a:rPr lang="tr-TR" dirty="0"/>
              <a:t>Donanma subayı olan babası, Sartre iki yaşındayken öldü. </a:t>
            </a:r>
            <a:r>
              <a:rPr lang="tr-TR" dirty="0" err="1"/>
              <a:t>Sartre’yi</a:t>
            </a:r>
            <a:r>
              <a:rPr lang="tr-TR" dirty="0"/>
              <a:t> </a:t>
            </a:r>
            <a:r>
              <a:rPr lang="tr-TR" dirty="0" err="1"/>
              <a:t>Sarbonne</a:t>
            </a:r>
            <a:r>
              <a:rPr lang="tr-TR" dirty="0"/>
              <a:t> Üniversitesinde Almanca profesörü olan dedesi yetiştirmiştir. Almanca dili ve Alman felsefesi üzerinde uzmanlaşmıştır. 1929 yılında yüksek öğretmen okulundan mezun olmuştur. Psikoloji, felsefe tarihi, mantık, felsefe, ahlak ve sosyoloji ve fizik alanlarında sertifikalara sahiptir. </a:t>
            </a:r>
            <a:r>
              <a:rPr lang="tr-TR" dirty="0" err="1"/>
              <a:t>Sartre’nin</a:t>
            </a:r>
            <a:r>
              <a:rPr lang="tr-TR" dirty="0"/>
              <a:t> üniversite yıllarında felsefi yetkinliğini oluşturan etken ise asıl olarak Alexandre </a:t>
            </a:r>
            <a:r>
              <a:rPr lang="tr-TR" dirty="0" err="1"/>
              <a:t>Kojève’nin</a:t>
            </a:r>
            <a:r>
              <a:rPr lang="tr-TR" dirty="0"/>
              <a:t> seminerlerine katılmasıdır. Alexandre </a:t>
            </a:r>
            <a:r>
              <a:rPr lang="tr-TR" dirty="0" err="1"/>
              <a:t>Kojève</a:t>
            </a:r>
            <a:r>
              <a:rPr lang="tr-TR" dirty="0"/>
              <a:t>, Avrupa Birliği’nin kuruluşunda rol oynayan bir filozof ve siyasetçidir. İkinci dünya savaşında Fransız ordusunda görev alan ve esir düşen Sartre, savaş ve esaret yıllarından sonra Fransa’nın aktif siyasetinde rol oynamıştır.</a:t>
            </a:r>
          </a:p>
          <a:p>
            <a:endParaRPr lang="tr-TR" dirty="0"/>
          </a:p>
          <a:p>
            <a:endParaRPr lang="tr-TR" dirty="0"/>
          </a:p>
        </p:txBody>
      </p:sp>
      <p:pic>
        <p:nvPicPr>
          <p:cNvPr id="5" name="Resim 4" descr="kişi, adam, açık hava içeren bir resim&#10;&#10;Açıklama otomatik olarak oluşturuldu">
            <a:extLst>
              <a:ext uri="{FF2B5EF4-FFF2-40B4-BE49-F238E27FC236}">
                <a16:creationId xmlns:a16="http://schemas.microsoft.com/office/drawing/2014/main" id="{372CE32D-6E98-A95D-89FD-9D5C776FA1BF}"/>
              </a:ext>
            </a:extLst>
          </p:cNvPr>
          <p:cNvPicPr>
            <a:picLocks noChangeAspect="1"/>
          </p:cNvPicPr>
          <p:nvPr/>
        </p:nvPicPr>
        <p:blipFill rotWithShape="1">
          <a:blip r:embed="rId2">
            <a:extLst>
              <a:ext uri="{28A0092B-C50C-407E-A947-70E740481C1C}">
                <a14:useLocalDpi xmlns:a14="http://schemas.microsoft.com/office/drawing/2010/main" val="0"/>
              </a:ext>
            </a:extLst>
          </a:blip>
          <a:srcRect l="2769" r="29488"/>
          <a:stretch/>
        </p:blipFill>
        <p:spPr>
          <a:xfrm>
            <a:off x="8020570" y="1916318"/>
            <a:ext cx="3135109" cy="3471012"/>
          </a:xfrm>
          <a:prstGeom prst="rect">
            <a:avLst/>
          </a:prstGeom>
        </p:spPr>
      </p:pic>
    </p:spTree>
    <p:extLst>
      <p:ext uri="{BB962C8B-B14F-4D97-AF65-F5344CB8AC3E}">
        <p14:creationId xmlns:p14="http://schemas.microsoft.com/office/powerpoint/2010/main" val="1449402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0000"/>
            <a:shade val="97000"/>
            <a:satMod val="13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DD82D3-D002-45B0-B16A-82B3DA4EFD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58FE6C58-78F8-142C-8469-5B2A4362E174}"/>
              </a:ext>
            </a:extLst>
          </p:cNvPr>
          <p:cNvSpPr>
            <a:spLocks noGrp="1"/>
          </p:cNvSpPr>
          <p:nvPr>
            <p:ph type="title"/>
          </p:nvPr>
        </p:nvSpPr>
        <p:spPr>
          <a:xfrm>
            <a:off x="949047" y="643466"/>
            <a:ext cx="2771273" cy="5225627"/>
          </a:xfrm>
        </p:spPr>
        <p:txBody>
          <a:bodyPr anchor="ctr">
            <a:normAutofit/>
          </a:bodyPr>
          <a:lstStyle/>
          <a:p>
            <a:r>
              <a:rPr lang="tr-TR" sz="3600" i="1" dirty="0"/>
              <a:t>Felsefe, edebiyat, tiyatro sanatı ve siyaset ilgilendiği sosyal ve kültürel uğraş alanlarını oluşturmaktadır.</a:t>
            </a:r>
          </a:p>
        </p:txBody>
      </p:sp>
      <p:cxnSp>
        <p:nvCxnSpPr>
          <p:cNvPr id="10" name="Straight Connector 9">
            <a:extLst>
              <a:ext uri="{FF2B5EF4-FFF2-40B4-BE49-F238E27FC236}">
                <a16:creationId xmlns:a16="http://schemas.microsoft.com/office/drawing/2014/main" id="{9F09C252-16FE-4557-AD6D-BB5CA77349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42053" y="1570271"/>
            <a:ext cx="0" cy="3200400"/>
          </a:xfrm>
          <a:prstGeom prst="line">
            <a:avLst/>
          </a:prstGeom>
          <a:ln w="31750">
            <a:solidFill>
              <a:schemeClr val="accent2"/>
            </a:solidFill>
            <a:miter lim="800000"/>
          </a:ln>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a16="http://schemas.microsoft.com/office/drawing/2014/main" id="{9433B218-AEC1-6586-2EE2-53AA9B5D3F90}"/>
              </a:ext>
            </a:extLst>
          </p:cNvPr>
          <p:cNvSpPr>
            <a:spLocks noGrp="1"/>
          </p:cNvSpPr>
          <p:nvPr>
            <p:ph idx="1"/>
          </p:nvPr>
        </p:nvSpPr>
        <p:spPr>
          <a:xfrm>
            <a:off x="4351019" y="643466"/>
            <a:ext cx="6895973" cy="5225628"/>
          </a:xfrm>
        </p:spPr>
        <p:txBody>
          <a:bodyPr anchor="ctr">
            <a:normAutofit/>
          </a:bodyPr>
          <a:lstStyle/>
          <a:p>
            <a:r>
              <a:rPr lang="tr-TR" dirty="0"/>
              <a:t>1964 yılında Nobel edebiyat ödülüne layık görülmüş ancak ödülü reddetmiştir. Reddetme nedenini de eserlerinden yalnızca bir tanesini diğerlerine üstün göstermeme çabası olarak açıklamıştır.</a:t>
            </a:r>
          </a:p>
          <a:p>
            <a:r>
              <a:rPr lang="tr-TR" dirty="0"/>
              <a:t>İlk eseri olan </a:t>
            </a:r>
            <a:r>
              <a:rPr lang="tr-TR" dirty="0" err="1"/>
              <a:t>Nausea</a:t>
            </a:r>
            <a:r>
              <a:rPr lang="tr-TR" dirty="0"/>
              <a:t> </a:t>
            </a:r>
            <a:r>
              <a:rPr lang="tr-TR" i="1" dirty="0"/>
              <a:t>(roman) </a:t>
            </a:r>
            <a:r>
              <a:rPr lang="tr-TR" dirty="0"/>
              <a:t>1938 yılında yayımlanmıştır. Bulantı </a:t>
            </a:r>
            <a:r>
              <a:rPr lang="tr-TR" i="1" dirty="0"/>
              <a:t>(</a:t>
            </a:r>
            <a:r>
              <a:rPr lang="tr-TR" i="1" dirty="0" err="1"/>
              <a:t>Nausea</a:t>
            </a:r>
            <a:r>
              <a:rPr lang="tr-TR" i="1" dirty="0"/>
              <a:t>) </a:t>
            </a:r>
            <a:r>
              <a:rPr lang="tr-TR" dirty="0"/>
              <a:t>felsefi</a:t>
            </a:r>
            <a:r>
              <a:rPr lang="tr-TR" i="1" dirty="0"/>
              <a:t> </a:t>
            </a:r>
            <a:r>
              <a:rPr lang="tr-TR" dirty="0"/>
              <a:t>bir roman niteliğini taşımaktadır. Bu roman mantıksal çelişki yasasının toplum noktasındaki konumunu anlatmaktadır. Bulantı, özgürlük </a:t>
            </a:r>
            <a:r>
              <a:rPr lang="tr-TR" i="1" dirty="0"/>
              <a:t>(</a:t>
            </a:r>
            <a:r>
              <a:rPr lang="tr-TR" i="1" dirty="0" err="1"/>
              <a:t>asosyalite</a:t>
            </a:r>
            <a:r>
              <a:rPr lang="tr-TR" i="1" dirty="0"/>
              <a:t>) </a:t>
            </a:r>
            <a:r>
              <a:rPr lang="tr-TR" spc="-300" dirty="0"/>
              <a:t>ve    </a:t>
            </a:r>
            <a:r>
              <a:rPr lang="tr-TR" dirty="0"/>
              <a:t>toplum arasındaki ikileme, sosyal kurallara zorlanan özgür bir bireyin yaşadığı depresyonun, mide bulantısının üzerinden ulaşmaktadır.</a:t>
            </a:r>
          </a:p>
          <a:p>
            <a:r>
              <a:rPr lang="tr-TR" dirty="0"/>
              <a:t>Edebi eserlerinin neredeyse tamamında felsefi öngörüler yer alır. Döneminde </a:t>
            </a:r>
            <a:r>
              <a:rPr lang="tr-TR" dirty="0" err="1"/>
              <a:t>Georg</a:t>
            </a:r>
            <a:r>
              <a:rPr lang="tr-TR" dirty="0"/>
              <a:t> Wilhelm Friedrich Hegel’in ve bir Hegel yorumcusu olarak bilinen Alexandre </a:t>
            </a:r>
            <a:r>
              <a:rPr lang="tr-TR" dirty="0" err="1"/>
              <a:t>Kojève’nin</a:t>
            </a:r>
            <a:r>
              <a:rPr lang="tr-TR" dirty="0"/>
              <a:t> çalışmalarından etkilenmiştir. Aynı şekilde Alexandre </a:t>
            </a:r>
            <a:r>
              <a:rPr lang="tr-TR" dirty="0" err="1"/>
              <a:t>Kojève</a:t>
            </a:r>
            <a:r>
              <a:rPr lang="tr-TR" dirty="0"/>
              <a:t> gibi siyaset için eleştirel eserler verme, dönem siyasetinin içinde varlık kazanma gayreti göstermiştir. Edebiyat tutkusu, bu noktada felsefenin derinliğini ve anlaşılmazlığını insanlara daha anlaşılır bir bakış açısı ile benimsetme eğiliminin bir sonucu olarak kabul edilebilir.</a:t>
            </a:r>
            <a:endParaRPr lang="tr-TR" i="1" dirty="0"/>
          </a:p>
        </p:txBody>
      </p:sp>
      <p:sp>
        <p:nvSpPr>
          <p:cNvPr id="12" name="Rectangle 11">
            <a:extLst>
              <a:ext uri="{FF2B5EF4-FFF2-40B4-BE49-F238E27FC236}">
                <a16:creationId xmlns:a16="http://schemas.microsoft.com/office/drawing/2014/main" id="{4C15B19B-E7BB-4060-B12F-3CDA8EF16A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336792"/>
            <a:ext cx="12188825" cy="521208"/>
          </a:xfrm>
          <a:prstGeom prst="rect">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68230111"/>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2FD3527-F845-7A93-DDB8-6BD2FFFF57C9}"/>
              </a:ext>
            </a:extLst>
          </p:cNvPr>
          <p:cNvSpPr>
            <a:spLocks noGrp="1"/>
          </p:cNvSpPr>
          <p:nvPr>
            <p:ph type="title"/>
          </p:nvPr>
        </p:nvSpPr>
        <p:spPr/>
        <p:txBody>
          <a:bodyPr/>
          <a:lstStyle/>
          <a:p>
            <a:r>
              <a:rPr lang="tr-TR" b="0" i="1" dirty="0" err="1">
                <a:solidFill>
                  <a:srgbClr val="000000"/>
                </a:solidFill>
                <a:effectLst/>
                <a:latin typeface="Linux Libertine"/>
              </a:rPr>
              <a:t>Existentialism</a:t>
            </a:r>
            <a:r>
              <a:rPr lang="tr-TR" b="0" i="1" dirty="0">
                <a:solidFill>
                  <a:srgbClr val="000000"/>
                </a:solidFill>
                <a:effectLst/>
                <a:latin typeface="Linux Libertine"/>
              </a:rPr>
              <a:t> Is a </a:t>
            </a:r>
            <a:r>
              <a:rPr lang="tr-TR" b="0" i="1" dirty="0" err="1">
                <a:solidFill>
                  <a:srgbClr val="000000"/>
                </a:solidFill>
                <a:effectLst/>
                <a:latin typeface="Linux Libertine"/>
              </a:rPr>
              <a:t>Humanism</a:t>
            </a:r>
            <a:r>
              <a:rPr lang="tr-TR" b="0" i="1" dirty="0">
                <a:solidFill>
                  <a:srgbClr val="000000"/>
                </a:solidFill>
                <a:effectLst/>
                <a:latin typeface="Linux Libertine"/>
              </a:rPr>
              <a:t> y1946</a:t>
            </a:r>
            <a:br>
              <a:rPr lang="tr-TR" b="0" i="0" dirty="0">
                <a:solidFill>
                  <a:srgbClr val="000000"/>
                </a:solidFill>
                <a:effectLst/>
                <a:latin typeface="Linux Libertine"/>
              </a:rPr>
            </a:br>
            <a:r>
              <a:rPr lang="tr-TR" sz="4000" b="0" i="0" dirty="0">
                <a:solidFill>
                  <a:srgbClr val="000000"/>
                </a:solidFill>
                <a:effectLst/>
                <a:latin typeface="Linux Libertine"/>
              </a:rPr>
              <a:t>-</a:t>
            </a:r>
            <a:r>
              <a:rPr lang="tr-TR" sz="4000" i="1" dirty="0">
                <a:solidFill>
                  <a:srgbClr val="000000"/>
                </a:solidFill>
                <a:effectLst/>
                <a:latin typeface="Linux Libertine"/>
              </a:rPr>
              <a:t>Varoluşçuluk bir hümanizmdir-</a:t>
            </a:r>
            <a:endParaRPr lang="tr-TR" sz="4000" i="1" dirty="0"/>
          </a:p>
        </p:txBody>
      </p:sp>
      <mc:AlternateContent xmlns:mc="http://schemas.openxmlformats.org/markup-compatibility/2006" xmlns:a14="http://schemas.microsoft.com/office/drawing/2010/main">
        <mc:Choice Requires="a14">
          <p:sp>
            <p:nvSpPr>
              <p:cNvPr id="3" name="İçerik Yer Tutucusu 2">
                <a:extLst>
                  <a:ext uri="{FF2B5EF4-FFF2-40B4-BE49-F238E27FC236}">
                    <a16:creationId xmlns:a16="http://schemas.microsoft.com/office/drawing/2014/main" id="{8553BE62-91A9-5D33-FEF3-A78A85318B03}"/>
                  </a:ext>
                </a:extLst>
              </p:cNvPr>
              <p:cNvSpPr>
                <a:spLocks noGrp="1"/>
              </p:cNvSpPr>
              <p:nvPr>
                <p:ph idx="1"/>
              </p:nvPr>
            </p:nvSpPr>
            <p:spPr/>
            <p:txBody>
              <a:bodyPr/>
              <a:lstStyle/>
              <a:p>
                <a:pPr algn="r"/>
                <a:r>
                  <a:rPr lang="tr-TR" dirty="0">
                    <a:solidFill>
                      <a:schemeClr val="bg2">
                        <a:lumMod val="25000"/>
                      </a:schemeClr>
                    </a:solidFill>
                  </a:rPr>
                  <a:t>70 sayfadan oluşan ve İngilizce baskısı 1948 yılında yayımlanan felsefi bir araştırmadır. Jean-Paul </a:t>
                </a:r>
                <a:r>
                  <a:rPr lang="tr-TR" dirty="0" err="1">
                    <a:solidFill>
                      <a:schemeClr val="bg2">
                        <a:lumMod val="25000"/>
                      </a:schemeClr>
                    </a:solidFill>
                  </a:rPr>
                  <a:t>Sartre’nin</a:t>
                </a:r>
                <a:r>
                  <a:rPr lang="tr-TR" dirty="0">
                    <a:solidFill>
                      <a:schemeClr val="bg2">
                        <a:lumMod val="25000"/>
                      </a:schemeClr>
                    </a:solidFill>
                  </a:rPr>
                  <a:t> yaşadığı dönem analitik felsefenin kurulduğu döneme rastlamaktadır. Bu nedenle filozofun araştırmalarında titiz bir kanıt oluşturma çabası görülmektedir. Varoluşçuluk bir hümanizmdir isimli akıl yürütme, mantıksal olarak </a:t>
                </a:r>
                <a:r>
                  <a:rPr lang="tr-TR" i="1" dirty="0" err="1">
                    <a:solidFill>
                      <a:schemeClr val="bg2">
                        <a:lumMod val="25000"/>
                      </a:schemeClr>
                    </a:solidFill>
                    <a:effectLst>
                      <a:outerShdw blurRad="38100" dist="38100" dir="2700000" algn="tl">
                        <a:srgbClr val="000000">
                          <a:alpha val="43137"/>
                        </a:srgbClr>
                      </a:outerShdw>
                    </a:effectLst>
                  </a:rPr>
                  <a:t>modus</a:t>
                </a:r>
                <a:r>
                  <a:rPr lang="tr-TR" i="1" dirty="0">
                    <a:solidFill>
                      <a:schemeClr val="bg2">
                        <a:lumMod val="25000"/>
                      </a:schemeClr>
                    </a:solidFill>
                    <a:effectLst>
                      <a:outerShdw blurRad="38100" dist="38100" dir="2700000" algn="tl">
                        <a:srgbClr val="000000">
                          <a:alpha val="43137"/>
                        </a:srgbClr>
                      </a:outerShdw>
                    </a:effectLst>
                  </a:rPr>
                  <a:t> </a:t>
                </a:r>
                <a:r>
                  <a:rPr lang="tr-TR" i="1" dirty="0" err="1">
                    <a:solidFill>
                      <a:schemeClr val="bg2">
                        <a:lumMod val="25000"/>
                      </a:schemeClr>
                    </a:solidFill>
                    <a:effectLst>
                      <a:outerShdw blurRad="38100" dist="38100" dir="2700000" algn="tl">
                        <a:srgbClr val="000000">
                          <a:alpha val="43137"/>
                        </a:srgbClr>
                      </a:outerShdw>
                    </a:effectLst>
                  </a:rPr>
                  <a:t>ponens</a:t>
                </a:r>
                <a:r>
                  <a:rPr lang="tr-TR" i="1" dirty="0">
                    <a:solidFill>
                      <a:schemeClr val="bg2">
                        <a:lumMod val="25000"/>
                      </a:schemeClr>
                    </a:solidFill>
                    <a:effectLst>
                      <a:outerShdw blurRad="38100" dist="38100" dir="2700000" algn="tl">
                        <a:srgbClr val="000000">
                          <a:alpha val="43137"/>
                        </a:srgbClr>
                      </a:outerShdw>
                    </a:effectLst>
                  </a:rPr>
                  <a:t> </a:t>
                </a:r>
                <a:r>
                  <a:rPr lang="tr-TR" dirty="0">
                    <a:solidFill>
                      <a:schemeClr val="bg2">
                        <a:lumMod val="25000"/>
                      </a:schemeClr>
                    </a:solidFill>
                  </a:rPr>
                  <a:t>yöntemine karşılık gelmektedir. Bu açıdan dönemin filozofları tarafından araştırmaya getirilen eleştiriler zayıftır.</a:t>
                </a:r>
              </a:p>
              <a:p>
                <a:pPr algn="r"/>
                <a:r>
                  <a:rPr lang="tr-TR" i="1" dirty="0">
                    <a:solidFill>
                      <a:schemeClr val="bg2">
                        <a:lumMod val="25000"/>
                      </a:schemeClr>
                    </a:solidFill>
                  </a:rPr>
                  <a:t>                                                         Varoluşçuluk</a:t>
                </a:r>
                <a:r>
                  <a:rPr lang="tr-TR" dirty="0">
                    <a:solidFill>
                      <a:schemeClr val="bg2">
                        <a:lumMod val="25000"/>
                      </a:schemeClr>
                    </a:solidFill>
                  </a:rPr>
                  <a:t> bir hümanizmdir.</a:t>
                </a:r>
              </a:p>
              <a:p>
                <a:pPr marL="0" indent="0" algn="r">
                  <a:buNone/>
                </a:pPr>
                <a:r>
                  <a:rPr lang="tr-TR" i="1" u="sng" dirty="0">
                    <a:solidFill>
                      <a:schemeClr val="bg2">
                        <a:lumMod val="25000"/>
                      </a:schemeClr>
                    </a:solidFill>
                  </a:rPr>
                  <a:t>Varoluşçuluk</a:t>
                </a:r>
                <a:r>
                  <a:rPr lang="tr-TR" u="sng" dirty="0">
                    <a:solidFill>
                      <a:schemeClr val="bg2">
                        <a:lumMod val="25000"/>
                      </a:schemeClr>
                    </a:solidFill>
                  </a:rPr>
                  <a:t> doğrudur ve kesindir.</a:t>
                </a:r>
              </a:p>
              <a:p>
                <a:pPr algn="r"/>
                <a14:m>
                  <m:oMath xmlns:m="http://schemas.openxmlformats.org/officeDocument/2006/math">
                    <m:r>
                      <a:rPr lang="tr-TR" i="1" smtClean="0">
                        <a:solidFill>
                          <a:schemeClr val="bg2">
                            <a:lumMod val="25000"/>
                          </a:schemeClr>
                        </a:solidFill>
                        <a:latin typeface="Cambria Math" panose="02040503050406030204" pitchFamily="18" charset="0"/>
                        <a:ea typeface="Cambria Math" panose="02040503050406030204" pitchFamily="18" charset="0"/>
                      </a:rPr>
                      <m:t>∴</m:t>
                    </m:r>
                  </m:oMath>
                </a14:m>
                <a:r>
                  <a:rPr lang="tr-TR" dirty="0">
                    <a:solidFill>
                      <a:schemeClr val="bg2">
                        <a:lumMod val="25000"/>
                      </a:schemeClr>
                    </a:solidFill>
                  </a:rPr>
                  <a:t> o zaman </a:t>
                </a:r>
                <a:r>
                  <a:rPr lang="tr-TR" i="1" dirty="0">
                    <a:solidFill>
                      <a:schemeClr val="bg2">
                        <a:lumMod val="25000"/>
                      </a:schemeClr>
                    </a:solidFill>
                  </a:rPr>
                  <a:t>Hümanizm </a:t>
                </a:r>
                <a:r>
                  <a:rPr lang="tr-TR" dirty="0">
                    <a:solidFill>
                      <a:schemeClr val="bg2">
                        <a:lumMod val="25000"/>
                      </a:schemeClr>
                    </a:solidFill>
                  </a:rPr>
                  <a:t>doğrudur ve kesindir.</a:t>
                </a:r>
              </a:p>
              <a:p>
                <a:pPr algn="r"/>
                <a:r>
                  <a:rPr lang="tr-TR" dirty="0">
                    <a:solidFill>
                      <a:schemeClr val="bg2">
                        <a:lumMod val="25000"/>
                      </a:schemeClr>
                    </a:solidFill>
                  </a:rPr>
                  <a:t>                                                         Thomas </a:t>
                </a:r>
                <a:r>
                  <a:rPr lang="tr-TR" dirty="0" err="1">
                    <a:solidFill>
                      <a:schemeClr val="bg2">
                        <a:lumMod val="25000"/>
                      </a:schemeClr>
                    </a:solidFill>
                  </a:rPr>
                  <a:t>Baldwin’in</a:t>
                </a:r>
                <a:r>
                  <a:rPr lang="tr-TR" dirty="0">
                    <a:solidFill>
                      <a:schemeClr val="bg2">
                        <a:lumMod val="25000"/>
                      </a:schemeClr>
                    </a:solidFill>
                  </a:rPr>
                  <a:t> «</a:t>
                </a:r>
                <a:r>
                  <a:rPr lang="tr-TR" i="1" dirty="0">
                    <a:solidFill>
                      <a:schemeClr val="bg2">
                        <a:lumMod val="25000"/>
                      </a:schemeClr>
                    </a:solidFill>
                  </a:rPr>
                  <a:t>Varoluşçuluk bir hümanizmdir</a:t>
                </a:r>
                <a:r>
                  <a:rPr lang="tr-TR" dirty="0">
                    <a:solidFill>
                      <a:schemeClr val="bg2">
                        <a:lumMod val="25000"/>
                      </a:schemeClr>
                    </a:solidFill>
                  </a:rPr>
                  <a:t>» eleştirisi şudur: </a:t>
                </a:r>
                <a:r>
                  <a:rPr lang="tr-TR" i="1" dirty="0">
                    <a:solidFill>
                      <a:schemeClr val="bg2">
                        <a:lumMod val="25000"/>
                      </a:schemeClr>
                    </a:solidFill>
                  </a:rPr>
                  <a:t>bu araştırma bir neslin hayal gücünü ele geçirmiştir…</a:t>
                </a:r>
              </a:p>
              <a:p>
                <a:endParaRPr lang="tr-TR" dirty="0"/>
              </a:p>
            </p:txBody>
          </p:sp>
        </mc:Choice>
        <mc:Fallback xmlns="">
          <p:sp>
            <p:nvSpPr>
              <p:cNvPr id="3" name="İçerik Yer Tutucusu 2">
                <a:extLst>
                  <a:ext uri="{FF2B5EF4-FFF2-40B4-BE49-F238E27FC236}">
                    <a16:creationId xmlns:a16="http://schemas.microsoft.com/office/drawing/2014/main" id="{8553BE62-91A9-5D33-FEF3-A78A85318B03}"/>
                  </a:ext>
                </a:extLst>
              </p:cNvPr>
              <p:cNvSpPr>
                <a:spLocks noGrp="1" noRot="1" noChangeAspect="1" noMove="1" noResize="1" noEditPoints="1" noAdjustHandles="1" noChangeArrowheads="1" noChangeShapeType="1" noTextEdit="1"/>
              </p:cNvSpPr>
              <p:nvPr>
                <p:ph idx="1"/>
              </p:nvPr>
            </p:nvSpPr>
            <p:spPr>
              <a:blipFill>
                <a:blip r:embed="rId2"/>
                <a:stretch>
                  <a:fillRect l="-545" t="-1667" r="-2061"/>
                </a:stretch>
              </a:blipFill>
            </p:spPr>
            <p:txBody>
              <a:bodyPr/>
              <a:lstStyle/>
              <a:p>
                <a:r>
                  <a:rPr lang="tr-TR">
                    <a:noFill/>
                  </a:rPr>
                  <a:t> </a:t>
                </a:r>
              </a:p>
            </p:txBody>
          </p:sp>
        </mc:Fallback>
      </mc:AlternateContent>
      <p:pic>
        <p:nvPicPr>
          <p:cNvPr id="8" name="Resim 7">
            <a:extLst>
              <a:ext uri="{FF2B5EF4-FFF2-40B4-BE49-F238E27FC236}">
                <a16:creationId xmlns:a16="http://schemas.microsoft.com/office/drawing/2014/main" id="{D45B4FFB-C5CC-9397-E54C-D79902E32D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7563" y="3317271"/>
            <a:ext cx="4208059" cy="2467933"/>
          </a:xfrm>
          <a:prstGeom prst="rect">
            <a:avLst/>
          </a:prstGeom>
          <a:ln w="38100" cap="sq">
            <a:solidFill>
              <a:schemeClr val="bg1"/>
            </a:solidFill>
            <a:prstDash val="solid"/>
            <a:miter lim="800000"/>
          </a:ln>
          <a:effectLst/>
        </p:spPr>
      </p:pic>
    </p:spTree>
    <p:extLst>
      <p:ext uri="{BB962C8B-B14F-4D97-AF65-F5344CB8AC3E}">
        <p14:creationId xmlns:p14="http://schemas.microsoft.com/office/powerpoint/2010/main" val="3351087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7">
            <a:extLst>
              <a:ext uri="{FF2B5EF4-FFF2-40B4-BE49-F238E27FC236}">
                <a16:creationId xmlns:a16="http://schemas.microsoft.com/office/drawing/2014/main" id="{11A978AA-7672-42C4-B5ED-55539D564D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9">
            <a:extLst>
              <a:ext uri="{FF2B5EF4-FFF2-40B4-BE49-F238E27FC236}">
                <a16:creationId xmlns:a16="http://schemas.microsoft.com/office/drawing/2014/main" id="{7B938393-3C03-4A4C-9BEF-927DC23665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bg2">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20" name="Rectangle 11">
            <a:extLst>
              <a:ext uri="{FF2B5EF4-FFF2-40B4-BE49-F238E27FC236}">
                <a16:creationId xmlns:a16="http://schemas.microsoft.com/office/drawing/2014/main" id="{A092A857-B226-45FB-955B-CBB2C1B531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3215640" cy="6858000"/>
          </a:xfrm>
          <a:prstGeom prst="rect">
            <a:avLst/>
          </a:prstGeom>
          <a:solidFill>
            <a:schemeClr val="bg2">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3F3D64B9-1F51-A06B-B3DD-3739E21654C7}"/>
              </a:ext>
            </a:extLst>
          </p:cNvPr>
          <p:cNvSpPr>
            <a:spLocks noGrp="1"/>
          </p:cNvSpPr>
          <p:nvPr>
            <p:ph type="title"/>
          </p:nvPr>
        </p:nvSpPr>
        <p:spPr>
          <a:xfrm>
            <a:off x="1776173" y="1608667"/>
            <a:ext cx="2556390" cy="4491015"/>
          </a:xfrm>
        </p:spPr>
        <p:txBody>
          <a:bodyPr anchor="t">
            <a:normAutofit/>
          </a:bodyPr>
          <a:lstStyle/>
          <a:p>
            <a:pPr algn="r"/>
            <a:r>
              <a:rPr lang="tr-TR" sz="3200" b="0" i="1" dirty="0" err="1">
                <a:solidFill>
                  <a:srgbClr val="FFFFFF"/>
                </a:solidFill>
                <a:effectLst/>
                <a:latin typeface="Linux Libertine"/>
              </a:rPr>
              <a:t>Search</a:t>
            </a:r>
            <a:r>
              <a:rPr lang="tr-TR" sz="3200" b="0" i="1" dirty="0">
                <a:solidFill>
                  <a:srgbClr val="FFFFFF"/>
                </a:solidFill>
                <a:effectLst/>
                <a:latin typeface="Linux Libertine"/>
              </a:rPr>
              <a:t> </a:t>
            </a:r>
            <a:r>
              <a:rPr lang="tr-TR" sz="3200" b="0" i="1" dirty="0" err="1">
                <a:solidFill>
                  <a:srgbClr val="FFFFFF"/>
                </a:solidFill>
                <a:effectLst/>
                <a:latin typeface="Linux Libertine"/>
              </a:rPr>
              <a:t>for</a:t>
            </a:r>
            <a:r>
              <a:rPr lang="tr-TR" sz="3200" b="0" i="1" dirty="0">
                <a:solidFill>
                  <a:srgbClr val="FFFFFF"/>
                </a:solidFill>
                <a:effectLst/>
                <a:latin typeface="Linux Libertine"/>
              </a:rPr>
              <a:t> a </a:t>
            </a:r>
            <a:r>
              <a:rPr lang="tr-TR" sz="3200" b="0" i="1" dirty="0" err="1">
                <a:solidFill>
                  <a:srgbClr val="FFFFFF"/>
                </a:solidFill>
                <a:effectLst/>
                <a:latin typeface="Linux Libertine"/>
              </a:rPr>
              <a:t>Method</a:t>
            </a:r>
            <a:r>
              <a:rPr lang="tr-TR" sz="3200" b="0" i="1" dirty="0">
                <a:solidFill>
                  <a:srgbClr val="FFFFFF"/>
                </a:solidFill>
                <a:effectLst/>
                <a:latin typeface="Linux Libertine"/>
              </a:rPr>
              <a:t> </a:t>
            </a:r>
            <a:r>
              <a:rPr lang="tr-TR" sz="3200" i="1" dirty="0">
                <a:solidFill>
                  <a:srgbClr val="FFFFFF"/>
                </a:solidFill>
                <a:latin typeface="Linux Libertine"/>
              </a:rPr>
              <a:t>y1</a:t>
            </a:r>
            <a:r>
              <a:rPr lang="tr-TR" sz="3200" b="0" i="1" dirty="0">
                <a:solidFill>
                  <a:srgbClr val="FFFFFF"/>
                </a:solidFill>
                <a:effectLst/>
                <a:latin typeface="Linux Libertine"/>
              </a:rPr>
              <a:t>957</a:t>
            </a:r>
            <a:br>
              <a:rPr lang="tr-TR" sz="3200" b="0" i="1" dirty="0">
                <a:solidFill>
                  <a:srgbClr val="FFFFFF"/>
                </a:solidFill>
                <a:effectLst/>
                <a:latin typeface="Linux Libertine"/>
              </a:rPr>
            </a:br>
            <a:r>
              <a:rPr lang="tr-TR" sz="3200" dirty="0">
                <a:solidFill>
                  <a:srgbClr val="FFFFFF"/>
                </a:solidFill>
                <a:latin typeface="Linux Libertine"/>
              </a:rPr>
              <a:t> </a:t>
            </a:r>
            <a:br>
              <a:rPr lang="tr-TR" sz="3200" dirty="0">
                <a:solidFill>
                  <a:srgbClr val="FFFFFF"/>
                </a:solidFill>
                <a:latin typeface="Linux Libertine"/>
              </a:rPr>
            </a:br>
            <a:r>
              <a:rPr lang="tr-TR" sz="3200" b="0" i="0" dirty="0">
                <a:solidFill>
                  <a:srgbClr val="FFFFFF"/>
                </a:solidFill>
                <a:effectLst/>
                <a:latin typeface="Linux Libertine"/>
              </a:rPr>
              <a:t>-Yöntem Arayışı-</a:t>
            </a:r>
            <a:br>
              <a:rPr lang="tr-TR" sz="3200" b="0" i="0" dirty="0">
                <a:solidFill>
                  <a:srgbClr val="FFFFFF"/>
                </a:solidFill>
                <a:effectLst/>
                <a:latin typeface="Linux Libertine"/>
              </a:rPr>
            </a:br>
            <a:br>
              <a:rPr lang="tr-TR" sz="3200" b="0" i="0" dirty="0">
                <a:solidFill>
                  <a:srgbClr val="FFFFFF"/>
                </a:solidFill>
                <a:effectLst/>
                <a:latin typeface="Linux Libertine"/>
              </a:rPr>
            </a:br>
            <a:r>
              <a:rPr lang="tr-TR" sz="3200" b="0" i="0" dirty="0">
                <a:solidFill>
                  <a:srgbClr val="FFFFFF"/>
                </a:solidFill>
                <a:effectLst/>
                <a:latin typeface="Linux Libertine"/>
              </a:rPr>
              <a:t> [[</a:t>
            </a:r>
            <a:r>
              <a:rPr lang="tr-TR" sz="3200" b="0" i="0" dirty="0" err="1">
                <a:solidFill>
                  <a:srgbClr val="FFFFFF"/>
                </a:solidFill>
                <a:effectLst/>
                <a:latin typeface="Linux Libertine"/>
              </a:rPr>
              <a:t>tez:anti-tez</a:t>
            </a:r>
            <a:r>
              <a:rPr lang="tr-TR" sz="3200" dirty="0">
                <a:solidFill>
                  <a:srgbClr val="FFFFFF"/>
                </a:solidFill>
                <a:latin typeface="Linux Libertine"/>
              </a:rPr>
              <a:t>]</a:t>
            </a:r>
            <a:r>
              <a:rPr lang="tr-TR" sz="3200" b="0" i="0" dirty="0">
                <a:solidFill>
                  <a:srgbClr val="FFFFFF"/>
                </a:solidFill>
                <a:effectLst/>
                <a:latin typeface="Linux Libertine"/>
              </a:rPr>
              <a:t>:sentez]</a:t>
            </a:r>
            <a:endParaRPr lang="tr-TR" sz="3200" dirty="0">
              <a:solidFill>
                <a:srgbClr val="FFFFFF"/>
              </a:solidFill>
            </a:endParaRPr>
          </a:p>
        </p:txBody>
      </p:sp>
      <p:sp>
        <p:nvSpPr>
          <p:cNvPr id="3" name="İçerik Yer Tutucusu 2">
            <a:extLst>
              <a:ext uri="{FF2B5EF4-FFF2-40B4-BE49-F238E27FC236}">
                <a16:creationId xmlns:a16="http://schemas.microsoft.com/office/drawing/2014/main" id="{C2BB4069-C70A-97A2-ACAF-6205311CA826}"/>
              </a:ext>
            </a:extLst>
          </p:cNvPr>
          <p:cNvSpPr>
            <a:spLocks noGrp="1"/>
          </p:cNvSpPr>
          <p:nvPr>
            <p:ph idx="1"/>
          </p:nvPr>
        </p:nvSpPr>
        <p:spPr>
          <a:xfrm>
            <a:off x="4991813" y="578499"/>
            <a:ext cx="6291241" cy="5952930"/>
          </a:xfrm>
        </p:spPr>
        <p:txBody>
          <a:bodyPr>
            <a:normAutofit fontScale="92500" lnSpcReduction="10000"/>
          </a:bodyPr>
          <a:lstStyle/>
          <a:p>
            <a:r>
              <a:rPr lang="tr-TR" sz="2400" dirty="0">
                <a:solidFill>
                  <a:srgbClr val="FFFFFF"/>
                </a:solidFill>
              </a:rPr>
              <a:t>Filozof, hayatı boyunca kendi varoluşçuluğunu ideolojik bir yapıda savunmuştur. Bu bağlamda, toplumun her bir üyesi kendi varoluşunu anlamak ve açıklamak üzere hareket edecektir. </a:t>
            </a:r>
            <a:r>
              <a:rPr lang="tr-TR" sz="2400" dirty="0" err="1">
                <a:solidFill>
                  <a:srgbClr val="FFFFFF"/>
                </a:solidFill>
              </a:rPr>
              <a:t>Sartre’nin</a:t>
            </a:r>
            <a:r>
              <a:rPr lang="tr-TR" sz="2400" dirty="0">
                <a:solidFill>
                  <a:srgbClr val="FFFFFF"/>
                </a:solidFill>
              </a:rPr>
              <a:t> toplum bilincine yönelik olarak yaptığı bir araştırma olan yöntem arayışı, Marksizm eleştirisidir. Hegel’in üçlü mantığını dikkate alır ve devrim varsayıma dönüştürülür. Sartre, Marksist terimlerin Marksizm’e ait olmadıklarını belirlemiştir. Fransız devriminin komünizmle sonuçlanmadığını örnek vererek, </a:t>
            </a:r>
            <a:r>
              <a:rPr lang="tr-TR" sz="2400">
                <a:solidFill>
                  <a:srgbClr val="FFFFFF"/>
                </a:solidFill>
              </a:rPr>
              <a:t>Marksizm eleştirisinde </a:t>
            </a:r>
            <a:r>
              <a:rPr lang="tr-TR" sz="2400" dirty="0">
                <a:solidFill>
                  <a:srgbClr val="FFFFFF"/>
                </a:solidFill>
              </a:rPr>
              <a:t>devrimden sonraya odaklanır ve yeni iktidar aşamasında sınıf çatışmasının kaçınılmaz olduğunu vurgular. Bu bulgu, anti-tezi vermektedir. Çünkü </a:t>
            </a:r>
            <a:r>
              <a:rPr lang="tr-TR" sz="2400" dirty="0" err="1">
                <a:solidFill>
                  <a:srgbClr val="FFFFFF"/>
                </a:solidFill>
              </a:rPr>
              <a:t>Sartre’nin</a:t>
            </a:r>
            <a:r>
              <a:rPr lang="tr-TR" sz="2400" dirty="0">
                <a:solidFill>
                  <a:srgbClr val="FFFFFF"/>
                </a:solidFill>
              </a:rPr>
              <a:t> dinler olgusuna getirdiği eleştiri ile aynı olmak üzere insanların arasında bozgunculuğa neden olan ve ahlaki (etik) değerlerin yadsıdığı tüm dini ve ideolojik yaklaşımlar toplum tarafından reddedilmelidir. Bu reddetme eğilimi ise Dante’nin, «</a:t>
            </a:r>
            <a:r>
              <a:rPr lang="tr-TR" sz="2400" i="1" dirty="0">
                <a:solidFill>
                  <a:srgbClr val="FFFFFF"/>
                </a:solidFill>
              </a:rPr>
              <a:t>cehennem</a:t>
            </a:r>
            <a:r>
              <a:rPr lang="tr-TR" sz="2400" dirty="0">
                <a:solidFill>
                  <a:srgbClr val="FFFFFF"/>
                </a:solidFill>
              </a:rPr>
              <a:t>» şiirine benzemektedir. Dante </a:t>
            </a:r>
            <a:r>
              <a:rPr lang="tr-TR" sz="2400" dirty="0" err="1">
                <a:solidFill>
                  <a:srgbClr val="FFFFFF"/>
                </a:solidFill>
              </a:rPr>
              <a:t>Alighieri</a:t>
            </a:r>
            <a:r>
              <a:rPr lang="tr-TR" sz="2400" dirty="0">
                <a:solidFill>
                  <a:srgbClr val="FFFFFF"/>
                </a:solidFill>
              </a:rPr>
              <a:t>, İslam peygamberi Hz. Muhammed’i ve İslam halifesi Hz. Ali’yi cehennemde bozguncular sınıfında göstermiştir.</a:t>
            </a:r>
          </a:p>
        </p:txBody>
      </p:sp>
    </p:spTree>
    <p:extLst>
      <p:ext uri="{BB962C8B-B14F-4D97-AF65-F5344CB8AC3E}">
        <p14:creationId xmlns:p14="http://schemas.microsoft.com/office/powerpoint/2010/main" val="477564463"/>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0">
            <a:extLst>
              <a:ext uri="{FF2B5EF4-FFF2-40B4-BE49-F238E27FC236}">
                <a16:creationId xmlns:a16="http://schemas.microsoft.com/office/drawing/2014/main" id="{C33BF9DD-8A45-4EEE-B231-0A14D322E5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847E097D-7F39-FD4A-245D-ED84B9BF9163}"/>
              </a:ext>
            </a:extLst>
          </p:cNvPr>
          <p:cNvSpPr>
            <a:spLocks noGrp="1"/>
          </p:cNvSpPr>
          <p:nvPr>
            <p:ph type="title"/>
          </p:nvPr>
        </p:nvSpPr>
        <p:spPr>
          <a:xfrm>
            <a:off x="4974771" y="634946"/>
            <a:ext cx="6574972" cy="1450757"/>
          </a:xfrm>
        </p:spPr>
        <p:txBody>
          <a:bodyPr>
            <a:normAutofit/>
          </a:bodyPr>
          <a:lstStyle/>
          <a:p>
            <a:r>
              <a:rPr lang="tr-TR" sz="3400" dirty="0">
                <a:latin typeface="Abadi" panose="020B0604020104020204" pitchFamily="34" charset="0"/>
              </a:rPr>
              <a:t>Sonuç olarak Jean-Paul Sartre, Hegel felsefesinin daha basit halini araştırmaktadır.</a:t>
            </a:r>
          </a:p>
        </p:txBody>
      </p:sp>
      <p:pic>
        <p:nvPicPr>
          <p:cNvPr id="5" name="Resim 4" descr="metin, kişi, siyah, eski içeren bir resim&#10;&#10;Açıklama otomatik olarak oluşturuldu">
            <a:extLst>
              <a:ext uri="{FF2B5EF4-FFF2-40B4-BE49-F238E27FC236}">
                <a16:creationId xmlns:a16="http://schemas.microsoft.com/office/drawing/2014/main" id="{68F5EC4A-846F-0C84-3C39-2368FB7CA74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1754" y="640081"/>
            <a:ext cx="3985804" cy="5314406"/>
          </a:xfrm>
          <a:prstGeom prst="rect">
            <a:avLst/>
          </a:prstGeom>
        </p:spPr>
      </p:pic>
      <p:cxnSp>
        <p:nvCxnSpPr>
          <p:cNvPr id="28" name="Straight Connector 22">
            <a:extLst>
              <a:ext uri="{FF2B5EF4-FFF2-40B4-BE49-F238E27FC236}">
                <a16:creationId xmlns:a16="http://schemas.microsoft.com/office/drawing/2014/main" id="{9020DCC9-F851-4562-BB20-1AB3C51BFD0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74770" y="2086188"/>
            <a:ext cx="6089768"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a16="http://schemas.microsoft.com/office/drawing/2014/main" id="{3C6D5C74-D6B0-3CF5-6421-ED9CA06C4EF0}"/>
              </a:ext>
            </a:extLst>
          </p:cNvPr>
          <p:cNvSpPr>
            <a:spLocks noGrp="1"/>
          </p:cNvSpPr>
          <p:nvPr>
            <p:ph idx="1"/>
          </p:nvPr>
        </p:nvSpPr>
        <p:spPr>
          <a:xfrm>
            <a:off x="4974769" y="2198914"/>
            <a:ext cx="6574973" cy="3670180"/>
          </a:xfrm>
        </p:spPr>
        <p:txBody>
          <a:bodyPr numCol="2">
            <a:normAutofit/>
          </a:bodyPr>
          <a:lstStyle/>
          <a:p>
            <a:r>
              <a:rPr lang="tr-TR" dirty="0"/>
              <a:t>Genel olarak Hegel felsefesinde zaman, Tanrı, insan, varoluş, hareket, duruş, ölüm, doğum, büyüme başta olmak üzere toplumun sürekli olarak ilişkili olduğu kavramların arasındaki hiyerarşiyi yakalama eğilimi vardır ve anlaşılması oldukça zordur. Hegel, zamanın Tanrı’dan önce tanımlanması gerektiğine inanmaktadır. </a:t>
            </a:r>
            <a:r>
              <a:rPr lang="tr-TR" dirty="0" err="1"/>
              <a:t>Sartre’nin</a:t>
            </a:r>
            <a:r>
              <a:rPr lang="tr-TR" dirty="0"/>
              <a:t>, analitik felsefenin kanıt değeri oluşturma çabasından etkilendiği bir gerçektir ki mantığın teorik yönlerini ustaca kullandığı eserlerinden anlaşılmaktadır. Bu noktada Hegel’in görüşlerinin modern bir savunucusu olarak bilim dünyasında yer edinmiştir. </a:t>
            </a:r>
          </a:p>
        </p:txBody>
      </p:sp>
      <p:sp>
        <p:nvSpPr>
          <p:cNvPr id="25" name="Rectangle 24">
            <a:extLst>
              <a:ext uri="{FF2B5EF4-FFF2-40B4-BE49-F238E27FC236}">
                <a16:creationId xmlns:a16="http://schemas.microsoft.com/office/drawing/2014/main" id="{D5FBCAC9-BD8B-4F3B-AD74-EF37D4211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a:extLst>
              <a:ext uri="{FF2B5EF4-FFF2-40B4-BE49-F238E27FC236}">
                <a16:creationId xmlns:a16="http://schemas.microsoft.com/office/drawing/2014/main" id="{9556C5A8-AD7E-4CE7-87BE-9EA3B5E17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48800571"/>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
  <TotalTime>639</TotalTime>
  <Words>666</Words>
  <Application>Microsoft Office PowerPoint</Application>
  <PresentationFormat>Geniş ekran</PresentationFormat>
  <Paragraphs>18</Paragraphs>
  <Slides>6</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6</vt:i4>
      </vt:variant>
    </vt:vector>
  </HeadingPairs>
  <TitlesOfParts>
    <vt:vector size="13" baseType="lpstr">
      <vt:lpstr>Abadi</vt:lpstr>
      <vt:lpstr>Arial</vt:lpstr>
      <vt:lpstr>Calibri</vt:lpstr>
      <vt:lpstr>Calibri Light</vt:lpstr>
      <vt:lpstr>Cambria Math</vt:lpstr>
      <vt:lpstr>Linux Libertine</vt:lpstr>
      <vt:lpstr>Geçmişe bakış</vt:lpstr>
      <vt:lpstr>Jean-Paul Sartre</vt:lpstr>
      <vt:lpstr>Jean-Paul Sartre 21 Haziran 1905’te Paris, Fransa’da doğmuştur. </vt:lpstr>
      <vt:lpstr>Felsefe, edebiyat, tiyatro sanatı ve siyaset ilgilendiği sosyal ve kültürel uğraş alanlarını oluşturmaktadır.</vt:lpstr>
      <vt:lpstr>Existentialism Is a Humanism y1946 -Varoluşçuluk bir hümanizmdir-</vt:lpstr>
      <vt:lpstr>Search for a Method y1957   -Yöntem Arayışı-   [[tez:anti-tez]:sentez]</vt:lpstr>
      <vt:lpstr>Sonuç olarak Jean-Paul Sartre, Hegel felsefesinin daha basit halini araştırmaktadır.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Jean Paul Sartre</dc:title>
  <dc:creator>Görkem Can</dc:creator>
  <cp:lastModifiedBy>Görkem Can</cp:lastModifiedBy>
  <cp:revision>2</cp:revision>
  <dcterms:created xsi:type="dcterms:W3CDTF">2022-10-21T20:22:14Z</dcterms:created>
  <dcterms:modified xsi:type="dcterms:W3CDTF">2022-10-25T18:48:58Z</dcterms:modified>
</cp:coreProperties>
</file>